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487" r:id="rId2"/>
    <p:sldId id="463" r:id="rId3"/>
    <p:sldId id="488" r:id="rId4"/>
    <p:sldId id="489" r:id="rId5"/>
    <p:sldId id="490" r:id="rId6"/>
    <p:sldId id="492" r:id="rId7"/>
    <p:sldId id="497" r:id="rId8"/>
    <p:sldId id="398" r:id="rId9"/>
    <p:sldId id="464" r:id="rId10"/>
    <p:sldId id="419" r:id="rId11"/>
    <p:sldId id="498" r:id="rId12"/>
    <p:sldId id="420" r:id="rId13"/>
    <p:sldId id="466" r:id="rId14"/>
    <p:sldId id="486" r:id="rId15"/>
    <p:sldId id="482" r:id="rId16"/>
    <p:sldId id="399" r:id="rId17"/>
    <p:sldId id="409" r:id="rId18"/>
    <p:sldId id="483" r:id="rId19"/>
    <p:sldId id="4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6/S4HANA%20OVP%20Scenario.pdf"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End%20to%20End%20S4%20HANA%20Scenario%20for%20OVP.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6/S4HANA%20End%20to%20end%20Hierarchy%20Scenario.pdf"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6/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Elaborating End to End S/4 HANA Scenario</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a:hlinkClick r:id="rId3"/>
          </p:cNvPr>
          <p:cNvPicPr>
            <a:picLocks noChangeAspect="1"/>
          </p:cNvPicPr>
          <p:nvPr/>
        </p:nvPicPr>
        <p:blipFill>
          <a:blip r:embed="rId4"/>
          <a:stretch>
            <a:fillRect/>
          </a:stretch>
        </p:blipFill>
        <p:spPr>
          <a:xfrm>
            <a:off x="893213" y="855322"/>
            <a:ext cx="10382856" cy="5612000"/>
          </a:xfrm>
          <a:prstGeom prst="rect">
            <a:avLst/>
          </a:prstGeom>
        </p:spPr>
      </p:pic>
    </p:spTree>
    <p:extLst>
      <p:ext uri="{BB962C8B-B14F-4D97-AF65-F5344CB8AC3E}">
        <p14:creationId xmlns:p14="http://schemas.microsoft.com/office/powerpoint/2010/main" val="4073270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Describing OVP (Overview Page)</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44344"/>
            <a:ext cx="11835613" cy="2862322"/>
          </a:xfrm>
          <a:prstGeom prst="rect">
            <a:avLst/>
          </a:prstGeom>
        </p:spPr>
        <p:txBody>
          <a:bodyPr wrap="square">
            <a:spAutoFit/>
          </a:bodyPr>
          <a:lstStyle/>
          <a:p>
            <a:r>
              <a:rPr lang="en-US" dirty="0"/>
              <a:t>Overview pages provide quick access to vital business information at a glance, in the form of visual, actionable cards</a:t>
            </a:r>
            <a:r>
              <a:rPr lang="en-US" dirty="0" smtClean="0"/>
              <a:t>.</a:t>
            </a:r>
          </a:p>
          <a:p>
            <a:r>
              <a:rPr lang="en-US" dirty="0" smtClean="0"/>
              <a:t> </a:t>
            </a:r>
            <a:r>
              <a:rPr lang="en-US" dirty="0"/>
              <a:t>The user-friendly experience makes viewing, filtering, and acting upon data quick and simple. Business users can see the big picture at a glance, and also focus on the most important tasks, enabling faster decision making as well as immediate action.</a:t>
            </a:r>
          </a:p>
          <a:p>
            <a:r>
              <a:rPr lang="en-US" dirty="0" smtClean="0"/>
              <a:t>The </a:t>
            </a:r>
            <a:r>
              <a:rPr lang="en-US" dirty="0"/>
              <a:t>displayed data is fully interactive, with clickable areas for easy navigation to relevant applications. Based on SAP Fiori, overview pages organize action items with a fully responsive user interface. Users can access overview pages from SAP Fiori </a:t>
            </a:r>
            <a:r>
              <a:rPr lang="en-US" dirty="0" smtClean="0"/>
              <a:t>Launchpad </a:t>
            </a:r>
            <a:r>
              <a:rPr lang="en-US" dirty="0"/>
              <a:t>and narrow down the information displayed, or opt to hide cards to focus on a particular topic.</a:t>
            </a:r>
          </a:p>
          <a:p>
            <a:endParaRPr lang="en-US" dirty="0" smtClean="0"/>
          </a:p>
          <a:p>
            <a:r>
              <a:rPr lang="en-US" dirty="0" smtClean="0"/>
              <a:t>The</a:t>
            </a:r>
            <a:r>
              <a:rPr lang="en-US" dirty="0"/>
              <a:t> </a:t>
            </a:r>
            <a:r>
              <a:rPr lang="en-US" b="1" dirty="0"/>
              <a:t>analytical card</a:t>
            </a:r>
            <a:r>
              <a:rPr lang="en-US" dirty="0"/>
              <a:t> is a single object </a:t>
            </a:r>
            <a:r>
              <a:rPr lang="en-US" b="1" dirty="0"/>
              <a:t>card</a:t>
            </a:r>
            <a:r>
              <a:rPr lang="en-US" dirty="0"/>
              <a:t> and does not contain a footer area. It can only be used in the </a:t>
            </a:r>
            <a:r>
              <a:rPr lang="en-US" b="1" dirty="0"/>
              <a:t>overview page</a:t>
            </a:r>
            <a:r>
              <a:rPr lang="en-US" dirty="0"/>
              <a:t> (OVP). In the resizable </a:t>
            </a:r>
            <a:r>
              <a:rPr lang="en-US" b="1" dirty="0"/>
              <a:t>card</a:t>
            </a:r>
            <a:r>
              <a:rPr lang="en-US" dirty="0"/>
              <a:t> layout, users can show more content/insights by resizing the </a:t>
            </a:r>
            <a:r>
              <a:rPr lang="en-US" b="1" dirty="0"/>
              <a:t>card</a:t>
            </a:r>
            <a:r>
              <a:rPr lang="en-US" dirty="0" smtClean="0"/>
              <a:t>.</a:t>
            </a:r>
          </a:p>
          <a:p>
            <a:endParaRPr lang="en-US" dirty="0"/>
          </a:p>
        </p:txBody>
      </p:sp>
      <p:pic>
        <p:nvPicPr>
          <p:cNvPr id="1026" name="Picture 2" descr="Overview Page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49" y="3771920"/>
            <a:ext cx="402336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Analytic Dashboard ( OVP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54833" y="990286"/>
            <a:ext cx="9951428" cy="5487619"/>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303324" y="16092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smtClean="0">
                <a:solidFill>
                  <a:prstClr val="black"/>
                </a:solidFill>
                <a:latin typeface="Cooper Black" panose="0208090404030B020404" pitchFamily="18" charset="0"/>
              </a:rPr>
              <a:t>Exercise  </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303324" y="961728"/>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10641"/>
          <a:stretch/>
        </p:blipFill>
        <p:spPr bwMode="auto">
          <a:xfrm>
            <a:off x="6863838" y="1810403"/>
            <a:ext cx="5221601" cy="38924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dirty="0" smtClean="0">
                <a:solidFill>
                  <a:prstClr val="black"/>
                </a:solidFill>
                <a:latin typeface="Cooper Black" panose="0208090404030B020404" pitchFamily="18" charset="0"/>
              </a:rPr>
              <a:t>16</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896527"/>
            <a:ext cx="11696243" cy="3139321"/>
          </a:xfrm>
          <a:prstGeom prst="rect">
            <a:avLst/>
          </a:prstGeom>
          <a:noFill/>
        </p:spPr>
        <p:txBody>
          <a:bodyPr wrap="square" rtlCol="0">
            <a:spAutoFit/>
          </a:bodyPr>
          <a:lstStyle/>
          <a:p>
            <a:pPr marL="285750" lvl="0" indent="-285750">
              <a:buFont typeface="Arial" panose="020B0604020202020204" pitchFamily="34" charset="0"/>
              <a:buChar char="•"/>
            </a:pPr>
            <a:r>
              <a:rPr lang="en-US" i="1" dirty="0" smtClean="0"/>
              <a:t>Hierarchy CDS Programming with Tree Table  </a:t>
            </a:r>
          </a:p>
          <a:p>
            <a:pPr marL="895243" lvl="1" indent="-285750">
              <a:buFont typeface="Wingdings" panose="05000000000000000000" pitchFamily="2" charset="2"/>
              <a:buChar char="Ø"/>
            </a:pPr>
            <a:r>
              <a:rPr lang="en-US" i="1" dirty="0" smtClean="0"/>
              <a:t>New Hierarchy</a:t>
            </a:r>
          </a:p>
          <a:p>
            <a:pPr marL="895243" lvl="1" indent="-285750">
              <a:buFont typeface="Wingdings" panose="05000000000000000000" pitchFamily="2" charset="2"/>
              <a:buChar char="Ø"/>
            </a:pPr>
            <a:r>
              <a:rPr lang="en-US" i="1" dirty="0" smtClean="0"/>
              <a:t>Classical Hierarchy</a:t>
            </a:r>
          </a:p>
          <a:p>
            <a:pPr marL="285750" lvl="0" indent="-285750">
              <a:buFont typeface="Arial" panose="020B0604020202020204" pitchFamily="34" charset="0"/>
              <a:buChar char="•"/>
            </a:pPr>
            <a:r>
              <a:rPr lang="en-US" i="1" dirty="0" smtClean="0"/>
              <a:t>Implementation of  End to End  Hierarchy Scenario of  Employee Manager Hierarchy</a:t>
            </a:r>
          </a:p>
          <a:p>
            <a:pPr marL="285750" lvl="0" indent="-285750">
              <a:buFont typeface="Arial" panose="020B0604020202020204" pitchFamily="34" charset="0"/>
              <a:buChar char="•"/>
            </a:pPr>
            <a:r>
              <a:rPr lang="en-US" i="1" dirty="0" smtClean="0"/>
              <a:t>Describing Functional Information of Hierarchy</a:t>
            </a:r>
          </a:p>
          <a:p>
            <a:pPr marL="285750" lvl="0" indent="-285750">
              <a:buFont typeface="Arial" panose="020B0604020202020204" pitchFamily="34" charset="0"/>
              <a:buChar char="•"/>
            </a:pPr>
            <a:r>
              <a:rPr lang="en-US" i="1" dirty="0" smtClean="0"/>
              <a:t>Create Fiori App  with annotation File on Top of CDS</a:t>
            </a:r>
          </a:p>
          <a:p>
            <a:pPr lvl="0"/>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CDS Hierarchy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97567"/>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0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48512"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Types of Hierarchy</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48512" y="817670"/>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chemeClr val="accent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231392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21400"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End to End Hierarchy Scenario</a:t>
            </a:r>
            <a:endParaRPr lang="en-US" sz="3600" dirty="0">
              <a:latin typeface="Cooper Black" panose="0208090404030B020404" pitchFamily="18" charset="0"/>
            </a:endParaRPr>
          </a:p>
        </p:txBody>
      </p:sp>
      <p:pic>
        <p:nvPicPr>
          <p:cNvPr id="3" name="Picture 2">
            <a:hlinkClick r:id="rId3"/>
          </p:cNvPr>
          <p:cNvPicPr>
            <a:picLocks noChangeAspect="1"/>
          </p:cNvPicPr>
          <p:nvPr/>
        </p:nvPicPr>
        <p:blipFill>
          <a:blip r:embed="rId4"/>
          <a:stretch>
            <a:fillRect/>
          </a:stretch>
        </p:blipFill>
        <p:spPr>
          <a:xfrm>
            <a:off x="920005" y="957002"/>
            <a:ext cx="10219429" cy="5491809"/>
          </a:xfrm>
          <a:prstGeom prst="rect">
            <a:avLst/>
          </a:prstGeom>
        </p:spPr>
      </p:pic>
    </p:spTree>
    <p:extLst>
      <p:ext uri="{BB962C8B-B14F-4D97-AF65-F5344CB8AC3E}">
        <p14:creationId xmlns:p14="http://schemas.microsoft.com/office/powerpoint/2010/main" val="3611752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94896"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Flow of CDS Views in Hierarchy </a:t>
            </a:r>
            <a:endParaRPr lang="en-US" sz="3600" dirty="0">
              <a:latin typeface="Cooper Black" panose="0208090404030B020404" pitchFamily="18" charset="0"/>
            </a:endParaRPr>
          </a:p>
        </p:txBody>
      </p:sp>
      <p:grpSp>
        <p:nvGrpSpPr>
          <p:cNvPr id="7" name="Group 6">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8"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 xmlns:a16="http://schemas.microsoft.com/office/drawing/2014/main" id="{E6DE1479-8C20-4B05-B8E9-3CB693CF26DE}"/>
              </a:ext>
            </a:extLst>
          </p:cNvPr>
          <p:cNvSpPr/>
          <p:nvPr/>
        </p:nvSpPr>
        <p:spPr>
          <a:xfrm>
            <a:off x="1333203" y="5143095"/>
            <a:ext cx="1545017"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ZATS_P_EMPLOYEE</a:t>
            </a:r>
          </a:p>
        </p:txBody>
      </p:sp>
      <p:sp>
        <p:nvSpPr>
          <p:cNvPr id="19" name="Rectangle 18">
            <a:extLst>
              <a:ext uri="{FF2B5EF4-FFF2-40B4-BE49-F238E27FC236}">
                <a16:creationId xmlns="" xmlns:a16="http://schemas.microsoft.com/office/drawing/2014/main" id="{E04A8885-F432-4FE4-AD25-914F46CCA6A5}"/>
              </a:ext>
            </a:extLst>
          </p:cNvPr>
          <p:cNvSpPr/>
          <p:nvPr/>
        </p:nvSpPr>
        <p:spPr>
          <a:xfrm>
            <a:off x="3631493"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ZATS_I_EMPMGR</a:t>
            </a:r>
          </a:p>
        </p:txBody>
      </p:sp>
      <p:sp>
        <p:nvSpPr>
          <p:cNvPr id="20" name="Rectangle 19">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ZATS_CO_EMPHOURS</a:t>
            </a:r>
          </a:p>
        </p:txBody>
      </p:sp>
      <p:sp>
        <p:nvSpPr>
          <p:cNvPr id="21" name="Rectangle 20">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ZATS_C_EMPHOURS</a:t>
            </a:r>
          </a:p>
        </p:txBody>
      </p:sp>
      <p:sp>
        <p:nvSpPr>
          <p:cNvPr id="22" name="Freeform: Shape 73">
            <a:extLst>
              <a:ext uri="{FF2B5EF4-FFF2-40B4-BE49-F238E27FC236}">
                <a16:creationId xmlns="" xmlns:a16="http://schemas.microsoft.com/office/drawing/2014/main" id="{7E90A4BC-DB0B-432C-9FA8-E2F898FF5096}"/>
              </a:ext>
            </a:extLst>
          </p:cNvPr>
          <p:cNvSpPr/>
          <p:nvPr/>
        </p:nvSpPr>
        <p:spPr>
          <a:xfrm>
            <a:off x="1497499"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C5CF4106-D82A-43B6-A9DE-27746DDADA7E}"/>
              </a:ext>
            </a:extLst>
          </p:cNvPr>
          <p:cNvSpPr/>
          <p:nvPr/>
        </p:nvSpPr>
        <p:spPr>
          <a:xfrm>
            <a:off x="7301717" y="2159261"/>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Consumption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 xmlns:a16="http://schemas.microsoft.com/office/drawing/2014/main" id="{7F8F5857-0D53-466B-B112-FA0481FABC0F}"/>
              </a:ext>
            </a:extLst>
          </p:cNvPr>
          <p:cNvSpPr/>
          <p:nvPr/>
        </p:nvSpPr>
        <p:spPr>
          <a:xfrm>
            <a:off x="5239237" y="2819661"/>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Composite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 xmlns:a16="http://schemas.microsoft.com/office/drawing/2014/main" id="{5D68FD42-BC6A-453A-A14B-E77A9C5012B8}"/>
              </a:ext>
            </a:extLst>
          </p:cNvPr>
          <p:cNvSpPr/>
          <p:nvPr/>
        </p:nvSpPr>
        <p:spPr>
          <a:xfrm>
            <a:off x="3176757" y="3483216"/>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Interface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 xmlns:a16="http://schemas.microsoft.com/office/drawing/2014/main" id="{2347E922-1E01-473F-AC81-64C531B94442}"/>
              </a:ext>
            </a:extLst>
          </p:cNvPr>
          <p:cNvSpPr/>
          <p:nvPr/>
        </p:nvSpPr>
        <p:spPr>
          <a:xfrm>
            <a:off x="1476061" y="4163936"/>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Basic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33434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21400"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a:t>
            </a:r>
            <a:endParaRPr lang="en-US" sz="3600" dirty="0">
              <a:latin typeface="Cooper Black" panose="0208090404030B020404" pitchFamily="18" charset="0"/>
            </a:endParaRPr>
          </a:p>
        </p:txBody>
      </p:sp>
      <p:sp>
        <p:nvSpPr>
          <p:cNvPr id="7" name="Rectangle 6"/>
          <p:cNvSpPr/>
          <p:nvPr/>
        </p:nvSpPr>
        <p:spPr>
          <a:xfrm>
            <a:off x="321400" y="853431"/>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6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46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48512"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a:t>
            </a:r>
            <a:r>
              <a:rPr lang="en-US" sz="3600" dirty="0">
                <a:latin typeface="Cooper Black" panose="0208090404030B020404" pitchFamily="18" charset="0"/>
              </a:rPr>
              <a:t>F</a:t>
            </a:r>
            <a:r>
              <a:rPr lang="en-US" sz="3600" dirty="0" smtClean="0">
                <a:latin typeface="Cooper Black" panose="0208090404030B020404" pitchFamily="18" charset="0"/>
              </a:rPr>
              <a:t>iori app on top of CDS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248512" y="806800"/>
            <a:ext cx="4988286" cy="3103714"/>
          </a:xfrm>
          <a:prstGeom prst="rect">
            <a:avLst/>
          </a:prstGeom>
        </p:spPr>
      </p:pic>
      <p:pic>
        <p:nvPicPr>
          <p:cNvPr id="8" name="Picture 7"/>
          <p:cNvPicPr>
            <a:picLocks noChangeAspect="1"/>
          </p:cNvPicPr>
          <p:nvPr/>
        </p:nvPicPr>
        <p:blipFill>
          <a:blip r:embed="rId4"/>
          <a:stretch>
            <a:fillRect/>
          </a:stretch>
        </p:blipFill>
        <p:spPr>
          <a:xfrm>
            <a:off x="6891135" y="806800"/>
            <a:ext cx="3353236" cy="3072434"/>
          </a:xfrm>
          <a:prstGeom prst="rect">
            <a:avLst/>
          </a:prstGeom>
        </p:spPr>
      </p:pic>
      <p:sp>
        <p:nvSpPr>
          <p:cNvPr id="3" name="Chevron 2"/>
          <p:cNvSpPr/>
          <p:nvPr/>
        </p:nvSpPr>
        <p:spPr>
          <a:xfrm>
            <a:off x="5724939" y="1842052"/>
            <a:ext cx="834887" cy="993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rot="5400000">
            <a:off x="8216029" y="3859671"/>
            <a:ext cx="500286" cy="7066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10376504" y="2440002"/>
            <a:ext cx="1718395" cy="1200329"/>
          </a:xfrm>
          <a:prstGeom prst="rect">
            <a:avLst/>
          </a:prstGeom>
        </p:spPr>
        <p:txBody>
          <a:bodyPr wrap="square">
            <a:spAutoFit/>
          </a:bodyPr>
          <a:lstStyle/>
          <a:p>
            <a:r>
              <a:rPr lang="en-US" b="1" dirty="0" smtClean="0"/>
              <a:t>2</a:t>
            </a:r>
            <a:r>
              <a:rPr lang="en-US" dirty="0" smtClean="0"/>
              <a:t>. Create and add Annotation file in our project.</a:t>
            </a:r>
            <a:endParaRPr lang="en-US" dirty="0"/>
          </a:p>
        </p:txBody>
      </p:sp>
      <p:sp>
        <p:nvSpPr>
          <p:cNvPr id="11" name="Rectangle 10"/>
          <p:cNvSpPr/>
          <p:nvPr/>
        </p:nvSpPr>
        <p:spPr>
          <a:xfrm>
            <a:off x="248512" y="4139978"/>
            <a:ext cx="4988286" cy="646331"/>
          </a:xfrm>
          <a:prstGeom prst="rect">
            <a:avLst/>
          </a:prstGeom>
        </p:spPr>
        <p:txBody>
          <a:bodyPr wrap="square">
            <a:spAutoFit/>
          </a:bodyPr>
          <a:lstStyle/>
          <a:p>
            <a:r>
              <a:rPr lang="en-US" b="1" dirty="0" smtClean="0"/>
              <a:t>1.</a:t>
            </a:r>
            <a:r>
              <a:rPr lang="en-US" dirty="0" smtClean="0"/>
              <a:t> To show All Data in Fiori App we Define or set the </a:t>
            </a:r>
            <a:r>
              <a:rPr lang="en-US" dirty="0"/>
              <a:t>E</a:t>
            </a:r>
            <a:r>
              <a:rPr lang="en-US" dirty="0" smtClean="0"/>
              <a:t>ntityset name in XML View.</a:t>
            </a:r>
            <a:endParaRPr lang="en-US" dirty="0"/>
          </a:p>
        </p:txBody>
      </p:sp>
      <p:sp>
        <p:nvSpPr>
          <p:cNvPr id="12" name="Rectangle 11"/>
          <p:cNvSpPr/>
          <p:nvPr/>
        </p:nvSpPr>
        <p:spPr>
          <a:xfrm>
            <a:off x="3150545" y="6105871"/>
            <a:ext cx="3740590" cy="646331"/>
          </a:xfrm>
          <a:prstGeom prst="rect">
            <a:avLst/>
          </a:prstGeom>
        </p:spPr>
        <p:txBody>
          <a:bodyPr wrap="square">
            <a:spAutoFit/>
          </a:bodyPr>
          <a:lstStyle/>
          <a:p>
            <a:pPr lvl="0"/>
            <a:r>
              <a:rPr lang="en-US" b="1" dirty="0" smtClean="0"/>
              <a:t>3</a:t>
            </a:r>
            <a:r>
              <a:rPr lang="en-US" dirty="0" smtClean="0"/>
              <a:t>. Link </a:t>
            </a:r>
            <a:r>
              <a:rPr lang="en-US" dirty="0"/>
              <a:t>annotation file use this code in </a:t>
            </a:r>
            <a:r>
              <a:rPr lang="en-US" dirty="0" smtClean="0"/>
              <a:t>                   Manifest.json.</a:t>
            </a:r>
            <a:endParaRPr lang="en-US" dirty="0"/>
          </a:p>
        </p:txBody>
      </p:sp>
      <p:pic>
        <p:nvPicPr>
          <p:cNvPr id="13" name="Picture 12"/>
          <p:cNvPicPr>
            <a:picLocks noChangeAspect="1"/>
          </p:cNvPicPr>
          <p:nvPr/>
        </p:nvPicPr>
        <p:blipFill>
          <a:blip r:embed="rId5"/>
          <a:stretch>
            <a:fillRect/>
          </a:stretch>
        </p:blipFill>
        <p:spPr>
          <a:xfrm>
            <a:off x="6849704" y="4550774"/>
            <a:ext cx="3394667" cy="2201428"/>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373865" y="1620982"/>
            <a:ext cx="11474476" cy="4574237"/>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6245</TotalTime>
  <Words>760</Words>
  <Application>Microsoft Office PowerPoint</Application>
  <PresentationFormat>Widescreen</PresentationFormat>
  <Paragraphs>100</Paragraphs>
  <Slides>19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 Unicode MS</vt:lpstr>
      <vt:lpstr>arial</vt:lpstr>
      <vt:lpstr>arial</vt:lpstr>
      <vt:lpstr>Arial Narrow</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554</cp:revision>
  <dcterms:created xsi:type="dcterms:W3CDTF">2016-07-10T03:33:26Z</dcterms:created>
  <dcterms:modified xsi:type="dcterms:W3CDTF">2021-05-21T09:45:29Z</dcterms:modified>
</cp:coreProperties>
</file>